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646"/>
    <a:srgbClr val="C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4972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4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2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3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5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0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1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9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4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8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2EAF28-EC4D-4C13-A3CD-D39AA4514AA6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9FB02E-C10D-435B-8C3C-AA819D832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2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yanvarskiy-gr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rzhevskaya-nastupatelnaya-operatsiya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borona-tamanskogo-poluostrov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malaya-zemlya-myskhako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stanitsy-krymskoy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podgotovka-k-kurskoy-bitve-sryv-nastupleniya-nemtsev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kurskaya-oboronitelnaya-operatsiya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tankovoe-srazhenie-pod-prokhorovkoy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nastuplenie-na-donbass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peratsiya-polkovodets-rumyantsev-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relsovaya-voyna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peratsiya-suvorov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donbass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forsirovanie-dnepra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vtoroe-osvobozhdenie-elni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bryanska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novorossiyska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smolenska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peratsiya-kontsert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nevelya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dnepropetrovska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boi-na-ognennoy-zemle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kieva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zhitomira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kirovograda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velikogo-novgoroda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cherkasskiy-kotel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pravoberezhnoy-ukrainy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odessy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sevastopolya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karelii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peratsiya-bagration-chast-i-osvobozhdenie-vitebska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peratsiya-bagration-chast-ii-osvobozhdenie-minska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vilnyusa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peratsiya-bagration-chast-iv-osvobozhdenie-bresta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tallinna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rumynii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rigi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boi-za-moonzundskiy-arkhipelag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belgrada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budapeshta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vislo-oderskaya-operatsiya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kenigsberga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dantsiga/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pervoe-osvobozhdenie-eln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vzyatie-berlina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ssues/osvobozhdenie-stalingrad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835378" y="41954"/>
            <a:ext cx="6547555" cy="6671735"/>
          </a:xfrm>
          <a:prstGeom prst="star5">
            <a:avLst>
              <a:gd name="adj" fmla="val 22465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50800" dist="50800" dir="19440000" algn="ctr" rotWithShape="0">
              <a:srgbClr val="000000">
                <a:alpha val="43137"/>
              </a:srgbClr>
            </a:outerShdw>
          </a:effectLst>
          <a:scene3d>
            <a:camera prst="isometricOffAxis2Lef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gradFill>
                <a:gsLst>
                  <a:gs pos="42000">
                    <a:srgbClr val="C00000"/>
                  </a:gs>
                  <a:gs pos="98000">
                    <a:srgbClr val="FFFF00"/>
                  </a:gs>
                  <a:gs pos="64000">
                    <a:schemeClr val="accent2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8267" y="3520491"/>
            <a:ext cx="7710311" cy="923330"/>
          </a:xfrm>
          <a:prstGeom prst="rect">
            <a:avLst/>
          </a:prstGeom>
          <a:gradFill>
            <a:gsLst>
              <a:gs pos="35000">
                <a:srgbClr val="FFC000"/>
              </a:gs>
              <a:gs pos="11000">
                <a:schemeClr val="accent2">
                  <a:lumMod val="50000"/>
                </a:schemeClr>
              </a:gs>
              <a:gs pos="84000">
                <a:schemeClr val="accent2">
                  <a:lumMod val="50000"/>
                </a:schemeClr>
              </a:gs>
              <a:gs pos="40000">
                <a:schemeClr val="accent2">
                  <a:lumMod val="50000"/>
                </a:schemeClr>
              </a:gs>
              <a:gs pos="51000">
                <a:schemeClr val="accent2">
                  <a:lumMod val="50000"/>
                </a:schemeClr>
              </a:gs>
              <a:gs pos="62000">
                <a:srgbClr val="FFC000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Календарь победы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9156" y="23593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13866" y="652250"/>
            <a:ext cx="3951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1941-1945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509" y="4443821"/>
            <a:ext cx="342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</a:rPr>
              <a:t>Выполнила: </a:t>
            </a:r>
            <a:r>
              <a:rPr lang="ru-RU" sz="1200" b="1" i="1" dirty="0" err="1" smtClean="0">
                <a:solidFill>
                  <a:srgbClr val="C00000"/>
                </a:solidFill>
              </a:rPr>
              <a:t>Алябьева</a:t>
            </a:r>
            <a:r>
              <a:rPr lang="ru-RU" sz="1200" b="1" i="1" dirty="0" smtClean="0">
                <a:solidFill>
                  <a:srgbClr val="C00000"/>
                </a:solidFill>
              </a:rPr>
              <a:t> Светлана В</a:t>
            </a:r>
            <a:r>
              <a:rPr lang="ru-RU" sz="1200" b="1" i="1" dirty="0" smtClean="0">
                <a:solidFill>
                  <a:srgbClr val="C00000"/>
                </a:solidFill>
              </a:rPr>
              <a:t>икторовна</a:t>
            </a:r>
            <a:endParaRPr lang="ru-RU" sz="1200" b="1" i="1" dirty="0" smtClean="0">
              <a:solidFill>
                <a:srgbClr val="C00000"/>
              </a:solidFill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</a:rPr>
              <a:t>Педагог-организатор</a:t>
            </a:r>
          </a:p>
          <a:p>
            <a:r>
              <a:rPr lang="ru-RU" sz="1200" b="1" i="1" dirty="0" smtClean="0">
                <a:solidFill>
                  <a:srgbClr val="C00000"/>
                </a:solidFill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</a:rPr>
              <a:t>МДОУ «Детский сад </a:t>
            </a:r>
            <a:r>
              <a:rPr lang="ru-RU" sz="1200" b="1" i="1" dirty="0" smtClean="0">
                <a:solidFill>
                  <a:srgbClr val="C00000"/>
                </a:solidFill>
              </a:rPr>
              <a:t>«Солнышко» </a:t>
            </a:r>
            <a:r>
              <a:rPr lang="ru-RU" sz="1200" b="1" i="1" dirty="0" err="1" smtClean="0">
                <a:solidFill>
                  <a:srgbClr val="C00000"/>
                </a:solidFill>
              </a:rPr>
              <a:t>г.Надыма</a:t>
            </a:r>
            <a:r>
              <a:rPr lang="ru-RU" sz="1200" b="1" i="1" dirty="0" smtClean="0">
                <a:solidFill>
                  <a:srgbClr val="C00000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1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75000">
              <a:schemeClr val="accent2">
                <a:lumMod val="50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0989" y="8322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http://pobeda.elar.ru/upload/resize_cache/iblock/640/250_170_2/640c061fba3c939b9eb9a196d2ae5e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81" y="135466"/>
            <a:ext cx="6697015" cy="46492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53883" y="4893972"/>
            <a:ext cx="6697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Январский гром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18 янв. 1943 г. по 27 янв. 1944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0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50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e3e/250_170_2/e3eef7c372a604feed05882b275982e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1" y="128787"/>
            <a:ext cx="7135391" cy="4888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7878" y="4889312"/>
            <a:ext cx="83468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Ржевская наступательная                    операция </a:t>
            </a:r>
          </a:p>
          <a:p>
            <a:pPr algn="ctr"/>
            <a:r>
              <a:rPr lang="ru-RU" sz="3600" b="1" i="1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 по 30 </a:t>
            </a:r>
            <a:r>
              <a:rPr lang="ru-RU" sz="3600" b="1" i="1" strike="noStrike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мар</a:t>
            </a:r>
            <a:r>
              <a:rPr lang="ru-RU" sz="3600" b="1" i="1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1943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50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2dd/250_170_2/2ddaaa01fe3aeb19023dd7b020f0b8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115909"/>
            <a:ext cx="7172871" cy="51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5856" y="5517571"/>
            <a:ext cx="7624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Оборона Таманского полуострова              с 17 апр. по 7 </a:t>
            </a:r>
            <a:r>
              <a:rPr lang="ru-RU" sz="3600" b="1" i="1" u="none" strike="noStrike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июн</a:t>
            </a:r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1943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8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50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b40/250_170_2/b40d467a368132f8865a03847c1d62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3" y="115909"/>
            <a:ext cx="7257411" cy="5261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50948" y="5377037"/>
            <a:ext cx="6117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«Малая Земля»  Мысхако      с 17 по 24 апр. 1943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2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4000">
              <a:schemeClr val="accent2">
                <a:lumMod val="50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ed2/250_170_2/ed2a700f241cb7d45dd56a3345a859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7" y="206062"/>
            <a:ext cx="6619740" cy="4881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23504" y="5387327"/>
            <a:ext cx="7521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станицы Крымской    с 28 апр. по 5 май. 1943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49b/250_170_2/49b6e1df05993377b0fd00c8a27929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4" y="154546"/>
            <a:ext cx="6645499" cy="42500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5464" y="4667346"/>
            <a:ext cx="7237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операция Советских ВВС по уничтожению самолетов врага на аэродромах с 6 по 8 май. 1943 г.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3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8d5/250_170_2/8d50a775be92f88f5de6f11fffc102b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8" y="206061"/>
            <a:ext cx="6581103" cy="45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19708" y="4765182"/>
            <a:ext cx="7070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Подготовка к Курской битве, срыв наступления немцев с 1 июня по </a:t>
            </a:r>
          </a:p>
          <a:p>
            <a:pPr algn="ctr"/>
            <a:r>
              <a:rPr lang="ru-RU" sz="3600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7 июля 1943 г</a:t>
            </a:r>
            <a:r>
              <a:rPr lang="ru-RU" sz="105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90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8a9/250_170_2/8a9efdf8107cb3e8ebebe484ba0f3d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7" y="103031"/>
            <a:ext cx="6941712" cy="4932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16677" y="5134011"/>
            <a:ext cx="766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Курская оборонительная операция с 5 по 23 </a:t>
            </a:r>
            <a:r>
              <a:rPr lang="ru-RU" sz="3600" b="1" i="1" u="none" strike="noStrike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1943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6c3/250_170_2/6c33ccff624c041aab7024f2c696e49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84" y="167425"/>
            <a:ext cx="7586132" cy="5257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59100" y="5424986"/>
            <a:ext cx="798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Танковое сражение под Прохоровкой с 10 по 12 </a:t>
            </a:r>
            <a:r>
              <a:rPr lang="ru-RU" sz="3600" b="1" i="1" u="none" strike="noStrike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1943 г</a:t>
            </a:r>
            <a:r>
              <a:rPr lang="ru-RU" sz="105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7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3ad/250_170_2/3ad35cdebfbe0f1ba834030a371f8c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8" y="141668"/>
            <a:ext cx="6980348" cy="4533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798" y="4986150"/>
            <a:ext cx="6980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 «Кутузов»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 12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июл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по 18 авг. 1943 г.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0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199848"/>
            <a:ext cx="7100711" cy="4830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7911" y="5030511"/>
            <a:ext cx="7631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Морские сражения. Черное и Азовское моря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 22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июн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. 1941 г. по 23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</a:rPr>
              <a:t>июн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. 1943 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2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a7d/250_170_2/a7de9343bb95863e60471d7e7436b83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47" y="124018"/>
            <a:ext cx="7612685" cy="5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54559" y="5543699"/>
            <a:ext cx="6903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Наступление на Донбассе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18 по 27 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1943 г</a:t>
            </a:r>
            <a:r>
              <a:rPr lang="ru-RU" sz="105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0875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555/250_170_2/5557867ae42105171784bd6e3c313f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3" y="103030"/>
            <a:ext cx="7351611" cy="5259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20234" y="5454760"/>
            <a:ext cx="7044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«Полководец </a:t>
            </a:r>
            <a:r>
              <a:rPr lang="ru-RU" sz="3600" b="1" i="1" u="none" strike="noStrike" dirty="0" err="1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Румянцев»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 3 по 23 авг.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88605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4c4/250_170_2/4c424c1cc6d80073c77237bf036313d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8" y="180464"/>
            <a:ext cx="7597104" cy="53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88654" y="5510514"/>
            <a:ext cx="5679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Рельсовая война 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3 авг. по 15 сен.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36516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3e9/250_170_2/3e9f5a2067c735b400f94f4adaa75b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7" y="90151"/>
            <a:ext cx="7341910" cy="53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79424" y="5440291"/>
            <a:ext cx="5821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«Суворов»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7 авг. по 2 окт.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5348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148/250_170_2/148dfbbf06e689f3414fba4b765450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0" y="128789"/>
            <a:ext cx="7186411" cy="50613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18197" y="5190187"/>
            <a:ext cx="6349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Донбасса </a:t>
            </a:r>
          </a:p>
          <a:p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13 авг. по 22 сен.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41422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bf0/250_170_2/bf0b64ff5b5cafc77cef329a06596d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1" y="141667"/>
            <a:ext cx="7246831" cy="51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65935" y="5448717"/>
            <a:ext cx="6323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Форсирование Днепра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26 авг. по 23 дек. 1943 г.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63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f57/250_170_2/f57b8a24fa09292d2181c3040d4c3dd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206062"/>
            <a:ext cx="7039020" cy="5176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46845" y="5382098"/>
            <a:ext cx="6465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Второе освобождение Ельни 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28 авг. по 6 сен.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319691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2">
                <a:lumMod val="50000"/>
              </a:schemeClr>
            </a:gs>
            <a:gs pos="47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dd1/250_170_2/dd1c2da45fd7a97530df6af90cdb08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156469"/>
            <a:ext cx="6838682" cy="5035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13645" y="5192109"/>
            <a:ext cx="6838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Брянска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 сен. по 3 окт.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43622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967/250_170_2/9675645045b0998549ef824cdad1cb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9" y="103031"/>
            <a:ext cx="7038860" cy="5362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07490" y="5465889"/>
            <a:ext cx="6392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Новороссийска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9 сен. по 9 окт. 1943 г</a:t>
            </a:r>
            <a:r>
              <a:rPr lang="ru-RU" sz="105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43512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ffb/250_170_2/ffb58abf8692b3003edd151769cfe24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8" y="180304"/>
            <a:ext cx="6787166" cy="51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798" y="5280338"/>
            <a:ext cx="6903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Смоленска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15 сен. по 2 окт.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25053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edc/250_170_2/edc49c16f8abd0231462657939ecaf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07" y="167426"/>
            <a:ext cx="6991754" cy="49915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09838" y="5287621"/>
            <a:ext cx="66375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Приграничные сражения 1941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года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 22 по 29 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</a:rPr>
              <a:t>июн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. 1941 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36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4cd/250_170_2/4cdaf8d6e7813c682415b3db2d8371f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180305"/>
            <a:ext cx="6838682" cy="51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7206" y="5446415"/>
            <a:ext cx="703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«Концерт»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19 сен. по 30 окт. 1943 г</a:t>
            </a:r>
            <a:r>
              <a:rPr lang="ru-RU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6529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da5/250_170_2/da59ded7632f712c6d835131a38242b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9" y="0"/>
            <a:ext cx="7328078" cy="4984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59099" y="4984123"/>
            <a:ext cx="7328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Невеля 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6 по 10 окт. 1943 г</a:t>
            </a:r>
            <a:r>
              <a:rPr lang="ru-RU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069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28b/250_170_2/28bb688e09ac199d0560a6c97cdc2e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9" y="115908"/>
            <a:ext cx="7443987" cy="51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19705" y="5296857"/>
            <a:ext cx="7160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Днепропетровска 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23 окт. по 23 дек.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57587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0e6/250_170_2/0e6593f056f92d0dcc43551573e69a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4" y="115911"/>
            <a:ext cx="7122017" cy="5203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97735" y="5318975"/>
            <a:ext cx="7122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Бои на «Огненной Земле» 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31 окт. по 11 дек. 1943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41444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a82/250_170_2/a825a175c6c3ea093c449fb7046f95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206062"/>
            <a:ext cx="7237927" cy="5190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09859" y="5396247"/>
            <a:ext cx="7006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Киева 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3 по 13 ноя. 1943 г</a:t>
            </a:r>
            <a:r>
              <a:rPr lang="ru-RU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33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826/250_170_2/8260b53e24d8912d0483e66b8d9e1f0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6" y="103031"/>
            <a:ext cx="7611414" cy="5396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97736" y="5407777"/>
            <a:ext cx="7611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</a:t>
            </a:r>
            <a:r>
              <a:rPr lang="ru-RU" sz="3600" b="1" i="1" u="none" strike="noStrike" dirty="0" err="1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Житомира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 24 дек. 1943 г. по 14 янв.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667878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83e/250_170_2/83e3767a2dafd29ebe03ff85a7e78ee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6" y="154545"/>
            <a:ext cx="7431109" cy="52159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29556" y="5523894"/>
            <a:ext cx="7431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Кировограда </a:t>
            </a:r>
            <a:r>
              <a:rPr lang="ru-RU" sz="360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5 по 16 янв. 1944 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743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c4f/250_170_2/c4f942a99c66ac0cade32521f91cae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141668"/>
            <a:ext cx="7856111" cy="5473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46221" y="5726438"/>
            <a:ext cx="7856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Великого Новгорода с 14 янв. по 1 </a:t>
            </a:r>
            <a:r>
              <a:rPr lang="ru-RU" sz="3600" b="1" i="1" u="none" strike="noStrike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мар</a:t>
            </a:r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1944 г</a:t>
            </a:r>
            <a:r>
              <a:rPr lang="ru-RU" sz="105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1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79d/250_170_2/79dce1bf0ee493a45b73a38a66a68c4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15910"/>
            <a:ext cx="7585656" cy="5215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49251" y="5331854"/>
            <a:ext cx="7585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Черкасский котел 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24 янв. по 17 фев.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48500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769/250_170_2/769c43927a4b09d26d08b7b26ff255b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0" y="141667"/>
            <a:ext cx="7418231" cy="54091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2276" y="5550794"/>
            <a:ext cx="8641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Правобережной Украины 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4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мар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17 апр.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3313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6da/250_170_2/6da56df2e97d5d00d8a0f117d5e54a8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3" y="256328"/>
            <a:ext cx="7327153" cy="5214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72555" y="5470631"/>
            <a:ext cx="6172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Оборона Заполярья с 22 июня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1941 г. по 1 ноя. 1944 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76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1e6/250_170_2/1e6561497fd89b8cc1865c46c715c7b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1" y="128789"/>
            <a:ext cx="7881871" cy="52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20462" y="5383369"/>
            <a:ext cx="7881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Одессы 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26 </a:t>
            </a:r>
            <a:r>
              <a:rPr lang="ru-RU" sz="3600" b="1" i="1" u="none" strike="noStrike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мар</a:t>
            </a:r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14 апр. 1944 г.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72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3d2/250_170_2/3d2b8673ed4f824af7f616def284ffc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180304"/>
            <a:ext cx="7868991" cy="530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56068" y="5486400"/>
            <a:ext cx="7868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Севастополя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8 апр. по 12 май.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78361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804/250_170_2/80478377ecf18e328dc34d4d22164d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6" y="180304"/>
            <a:ext cx="7830354" cy="5112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81826" y="5293217"/>
            <a:ext cx="7830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Карелии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10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июн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9 авг.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19946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2ab/250_170_2/2ab180c0d1c0e76ad51ff087764ce2f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3" y="0"/>
            <a:ext cx="7431111" cy="5103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8338" y="5103674"/>
            <a:ext cx="8435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Багратион. Часть I. Освобождение Витебска</a:t>
            </a:r>
          </a:p>
          <a:p>
            <a:pPr algn="ctr"/>
            <a:r>
              <a:rPr lang="ru-RU" sz="360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23 по 29 </a:t>
            </a:r>
            <a:r>
              <a:rPr lang="ru-RU" sz="3600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июн</a:t>
            </a:r>
            <a:r>
              <a:rPr lang="ru-RU" sz="360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1944 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24198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5b1/250_170_2/5b1efbdc361ca5ec0fec4df1901097e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103030"/>
            <a:ext cx="7650050" cy="477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27278" y="4881093"/>
            <a:ext cx="7894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Багратион. Часть II. Освобождение Минска 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29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июн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4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1944 г</a:t>
            </a:r>
            <a:r>
              <a:rPr lang="ru-RU" sz="105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03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b32/250_170_2/b3251126e4564164fe0df5b8849131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154546"/>
            <a:ext cx="7753082" cy="4726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94703" y="4881092"/>
            <a:ext cx="7753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Багратион. Часть III. Освобождение Вильнюса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5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28 авг.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734360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5b6/250_170_2/5b61abda5887cf03d39109afd4e1d1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4" y="180304"/>
            <a:ext cx="7740203" cy="4842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07585" y="5022760"/>
            <a:ext cx="7740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Операция Багратион. Часть IV. Освобождение Бреста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5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16 сен. 1944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887478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d4b/250_170_2/d4bd0cf60915d4fb9567f05e9815c2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41667"/>
            <a:ext cx="7933386" cy="524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4552" y="5537914"/>
            <a:ext cx="779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Таллинна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24 </a:t>
            </a:r>
            <a:r>
              <a:rPr lang="ru-RU" sz="3600" b="1" i="1" u="none" strike="noStrike" dirty="0" err="1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 по 26 сен. 1944 г</a:t>
            </a:r>
            <a:r>
              <a:rPr lang="ru-RU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44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bitrix/templates/main/img/d/slider_gallery_event_emp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5" y="90311"/>
            <a:ext cx="7811910" cy="52333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41689" y="5436569"/>
            <a:ext cx="7360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Выход к Карпатам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20 по 29 авг. 1944 г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a3f/250_170_2/a3f17c9477579d52b390e2c6d211c2d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124178"/>
            <a:ext cx="7834489" cy="5159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98223" y="5391413"/>
            <a:ext cx="7687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Румынии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30 авг. по 3 окт. 1944 г</a:t>
            </a:r>
            <a:r>
              <a:rPr lang="ru-RU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77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4907" y="5267037"/>
            <a:ext cx="61642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освобождение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Ельни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 с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 19 по 30 авг. 1941 г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pobeda.elar.ru/upload/resize_cache/iblock/eda/250_170_2/edab564ff24d5a06cc102614dc1e74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52" y="299428"/>
            <a:ext cx="7389359" cy="4967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550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bitrix/templates/main/img/d/slider_gallery_event_emp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9" y="135467"/>
            <a:ext cx="7800622" cy="5230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06222" y="5365803"/>
            <a:ext cx="7236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Освобождение Чехословакии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8 сен. 1944 г. по 12 май. 1945 г.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262/250_170_2/26210613c22fc145431a22891b5d7ad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4" y="90310"/>
            <a:ext cx="7710311" cy="5271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74044" y="5473468"/>
            <a:ext cx="7710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Риги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14 сен. по 22 окт. 1944 г</a:t>
            </a:r>
            <a:r>
              <a:rPr lang="ru-RU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915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561/250_170_2/561ff3db0e3424378c65b6cae851d4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12" y="112889"/>
            <a:ext cx="7789333" cy="5204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07912" y="5466476"/>
            <a:ext cx="7789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Бои за </a:t>
            </a:r>
            <a:r>
              <a:rPr lang="ru-RU" sz="3600" b="1" i="1" u="none" strike="noStrike" dirty="0" err="1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Моонзундский</a:t>
            </a:r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архипелаг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27 сен. по 24 ноя. 1944 г</a:t>
            </a:r>
            <a:r>
              <a:rPr lang="ru-RU" sz="1050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833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f96/250_170_2/f962fe485ea520f7874bb78387e26a9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" y="135466"/>
            <a:ext cx="7981243" cy="5260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4711" y="5497688"/>
            <a:ext cx="7981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Белграда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28 сен. по 20 окт. 1944 г.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0c8/250_170_2/0c83e0a28ecb8ab290cf8915e49c4bf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5" y="101599"/>
            <a:ext cx="7687732" cy="52154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75645" y="5467402"/>
            <a:ext cx="7687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Будапешта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29 окт. 1944 г. по 13 фев. 1945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573678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155/250_170_2/1554092d00759818e6321d12979768c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78" y="169333"/>
            <a:ext cx="7563555" cy="52154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43379" y="5384800"/>
            <a:ext cx="7563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Висло-</a:t>
            </a:r>
            <a:r>
              <a:rPr lang="ru-RU" sz="3600" b="1" i="1" u="none" strike="noStrike" dirty="0" err="1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Одерская</a:t>
            </a:r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операция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12 янв. по 3 фев. 1945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140002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4cc/250_170_2/4cc7d0cfc0449ad247b52821fd37c8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6" y="124178"/>
            <a:ext cx="7586133" cy="538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3068" y="5512559"/>
            <a:ext cx="7687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Кенигсберга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13 янв. по 25 апр. 1945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2518747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bitrix/templates/main/img/d/slider_gallery_event_emp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" y="191910"/>
            <a:ext cx="7868355" cy="53123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1067" y="5504302"/>
            <a:ext cx="6728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Освобождение Силезии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8 фев. по 31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1945 г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9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b65/250_170_2/b65e4fe2feab7b2877bd42460e95f7d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1" y="142080"/>
            <a:ext cx="7315199" cy="5192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93333" y="5481725"/>
            <a:ext cx="722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3600" b="1" i="1" u="none" strike="noStrike" dirty="0" smtClean="0">
                <a:solidFill>
                  <a:srgbClr val="3232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Данцига</a:t>
            </a:r>
          </a:p>
          <a:p>
            <a:pPr algn="ctr"/>
            <a:r>
              <a:rPr lang="ru-RU" sz="3600" b="1" i="1" u="none" strike="noStrike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10 фев. по 4 апр. 1945 г.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37759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bitrix/templates/main/img/d/slider_gallery_event_emp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203200"/>
            <a:ext cx="7924800" cy="5260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4312" y="5657671"/>
            <a:ext cx="7450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Освобождение Вены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16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по 15 апр. 1945 г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9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28c/250_170_2/28c6afd1bc4b5096e8807642ce023cf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34469"/>
            <a:ext cx="7382932" cy="513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99909" y="5378341"/>
            <a:ext cx="7644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Оборона Москвы </a:t>
            </a:r>
          </a:p>
          <a:p>
            <a:pPr algn="ctr"/>
            <a:r>
              <a:rPr lang="ru-RU" sz="3600" b="1" i="1" u="none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 30 сен. 1941 г. по 20 апр. 1942 </a:t>
            </a:r>
            <a:r>
              <a:rPr lang="ru-RU" sz="3600" b="1" i="1" u="none" strike="noStrike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г.г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19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bitrix/templates/main/img/d/slider_gallery_event_emp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9" y="112888"/>
            <a:ext cx="7902222" cy="538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82045" y="5501269"/>
            <a:ext cx="746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Освобождение Братиславы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25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по 5 май. 1945 г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27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2">
                <a:lumMod val="50000"/>
              </a:schemeClr>
            </a:gs>
            <a:gs pos="5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4a4/250_170_2/4a4efa82b97a845d2aeb6a80423453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239889"/>
            <a:ext cx="7823200" cy="6378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35289" y="756357"/>
            <a:ext cx="6987822" cy="335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65"/>
              </a:lnSpc>
              <a:spcAft>
                <a:spcPts val="0"/>
              </a:spcAft>
            </a:pPr>
            <a:r>
              <a:rPr lang="ru-RU" dirty="0" smtClean="0">
                <a:solidFill>
                  <a:srgbClr val="7770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Взятие Берлина </a:t>
            </a:r>
            <a:r>
              <a:rPr lang="ru-RU" sz="3600" u="none" strike="noStrike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 16 апр. по 8 м</a:t>
            </a:r>
            <a:endParaRPr lang="ru-RU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5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bitrix/templates/main/img/d/slider_gallery_event_emp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22" y="0"/>
            <a:ext cx="7217575" cy="5059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72366" y="5336093"/>
            <a:ext cx="6046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Битва за Ростов </a:t>
            </a:r>
          </a:p>
          <a:p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 5 ноя. по 2 дек. 1941 г</a:t>
            </a:r>
            <a:endParaRPr lang="ru-RU" sz="36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8000">
              <a:schemeClr val="accent2">
                <a:lumMod val="50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cc8/250_170_2/cc8803713d847c057d1241d10eb7b3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5" y="154546"/>
            <a:ext cx="7340322" cy="51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22739" y="5289242"/>
            <a:ext cx="6993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600" b="1" i="1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Освобождение Сталинграда</a:t>
            </a:r>
          </a:p>
          <a:p>
            <a:r>
              <a:rPr lang="ru-RU" sz="3600" b="1" i="1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с 17 </a:t>
            </a:r>
            <a:r>
              <a:rPr lang="ru-RU" sz="3600" b="1" i="1" strike="noStrike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июл</a:t>
            </a:r>
            <a:r>
              <a:rPr lang="ru-RU" sz="3600" b="1" i="1" strike="noStrike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1942 г. по 2 фев. 1943 г.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1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accent1">
                <a:lumMod val="7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50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beda.elar.ru/upload/resize_cache/iblock/9df/250_170_2/9df1e31268c30f3c783fc2432a224a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9" y="128789"/>
            <a:ext cx="7346682" cy="5018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52165" y="5339287"/>
            <a:ext cx="698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Битва за Кавказ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 25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июл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1942 г. по 9 окт. 1943 г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029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233</TotalTime>
  <Words>284</Words>
  <Application>Microsoft Office PowerPoint</Application>
  <PresentationFormat>Экран (4:3)</PresentationFormat>
  <Paragraphs>107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Corbel</vt:lpstr>
      <vt:lpstr>Gungsuh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 Алябьев</cp:lastModifiedBy>
  <cp:revision>19</cp:revision>
  <dcterms:created xsi:type="dcterms:W3CDTF">2015-05-04T13:15:06Z</dcterms:created>
  <dcterms:modified xsi:type="dcterms:W3CDTF">2020-04-08T07:39:19Z</dcterms:modified>
</cp:coreProperties>
</file>